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2"/>
  </p:notesMasterIdLst>
  <p:handoutMasterIdLst>
    <p:handoutMasterId r:id="rId23"/>
  </p:handoutMasterIdLst>
  <p:sldIdLst>
    <p:sldId id="285" r:id="rId5"/>
    <p:sldId id="289" r:id="rId6"/>
    <p:sldId id="294" r:id="rId7"/>
    <p:sldId id="291" r:id="rId8"/>
    <p:sldId id="292" r:id="rId9"/>
    <p:sldId id="293" r:id="rId10"/>
    <p:sldId id="295" r:id="rId11"/>
    <p:sldId id="296" r:id="rId12"/>
    <p:sldId id="297" r:id="rId13"/>
    <p:sldId id="305" r:id="rId14"/>
    <p:sldId id="299" r:id="rId15"/>
    <p:sldId id="298" r:id="rId16"/>
    <p:sldId id="300" r:id="rId17"/>
    <p:sldId id="301" r:id="rId18"/>
    <p:sldId id="302" r:id="rId19"/>
    <p:sldId id="303" r:id="rId20"/>
    <p:sldId id="304" r:id="rId21"/>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6" d="100"/>
          <a:sy n="116" d="100"/>
        </p:scale>
        <p:origin x="276" y="-240"/>
      </p:cViewPr>
      <p:guideLst/>
    </p:cSldViewPr>
  </p:slid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pt>
    <dgm:pt modelId="{F2112778-3197-4E14-99D4-A9A33E4C4BA6}" type="sibTrans" cxnId="{F78DB815-C15E-4CD1-B057-EAD177CBA1CB}">
      <dgm:prSet/>
      <dgm:spPr/>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09/04/2020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09/04/2020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88261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835729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69395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49968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2790671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C2CF4703-10E5-4C5C-AEF3-347BB2DC462C}"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75B1E59-8B56-4958-9DD7-8F0232323DEA}"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52E5F6B-B8A3-4678-9D31-44D7C3BF1CF9}"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2879AC37-D301-4872-81FB-2261C0E19713}"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9A700B7-4DEA-408E-B477-D79A65195052}"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84B51BB3-ECB2-4299-BD31-076C0C6D9455}" type="datetime1">
              <a:rPr lang="fr-FR" noProof="0" smtClean="0"/>
              <a:t>09/04/2020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4B4A01B2-A0CB-4840-BBE8-45C90BCD4E07}"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8B98C4C-7DC0-4F98-A48D-B066C2B4677E}" type="datetime1">
              <a:rPr lang="fr-FR" noProof="0" smtClean="0"/>
              <a:t>09/04/2020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D591E097-D840-4892-8988-52157376DA59}" type="datetime1">
              <a:rPr lang="fr-FR" noProof="0" smtClean="0"/>
              <a:t>09/04/2020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4F27CE23-505F-44A5-9C1E-B4A5690A989B}" type="datetime1">
              <a:rPr lang="fr-FR" noProof="0" smtClean="0"/>
              <a:t>09/04/2020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D6B0516-89D8-4C4B-A3E1-1686D5E83A23}" type="datetime1">
              <a:rPr lang="fr-FR" noProof="0" smtClean="0"/>
              <a:t>09/04/2020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7CAEC8B-46F9-463A-B103-9A32E8DC31A3}" type="datetime1">
              <a:rPr lang="fr-FR" noProof="0" smtClean="0"/>
              <a:t>09/04/2020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26" Type="http://schemas.openxmlformats.org/officeDocument/2006/relationships/diagramColors" Target="../diagrams/colors11.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5" Type="http://schemas.openxmlformats.org/officeDocument/2006/relationships/diagramQuickStyle" Target="../diagrams/quickStyle11.xml"/><Relationship Id="rId2" Type="http://schemas.openxmlformats.org/officeDocument/2006/relationships/notesSlide" Target="../notesSlides/notesSlide11.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diagramLayout" Target="../diagrams/layout11.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23" Type="http://schemas.openxmlformats.org/officeDocument/2006/relationships/diagramData" Target="../diagrams/data11.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 Id="rId27" Type="http://schemas.microsoft.com/office/2007/relationships/diagramDrawing" Target="../diagrams/drawing11.xml"/></Relationships>
</file>

<file path=ppt/slides/_rels/slide12.xml.rels><?xml version="1.0" encoding="UTF-8" standalone="yes"?>
<Relationships xmlns="http://schemas.openxmlformats.org/package/2006/relationships"><Relationship Id="rId8" Type="http://schemas.openxmlformats.org/officeDocument/2006/relationships/image" Target="../media/image7.jfi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10.png"/><Relationship Id="rId5" Type="http://schemas.openxmlformats.org/officeDocument/2006/relationships/diagramQuickStyle" Target="../diagrams/quickStyle12.xml"/><Relationship Id="rId10" Type="http://schemas.openxmlformats.org/officeDocument/2006/relationships/image" Target="../media/image9.jfif"/><Relationship Id="rId4" Type="http://schemas.openxmlformats.org/officeDocument/2006/relationships/diagramLayout" Target="../diagrams/layout12.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Tree>
    <p:extLst>
      <p:ext uri="{BB962C8B-B14F-4D97-AF65-F5344CB8AC3E}">
        <p14:creationId xmlns:p14="http://schemas.microsoft.com/office/powerpoint/2010/main" val="301142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396091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5"/>
            <a:ext cx="2356287" cy="2206660"/>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2496065"/>
            <a:ext cx="2318530" cy="889888"/>
          </a:xfrm>
          <a:prstGeom prst="rect">
            <a:avLst/>
          </a:prstGeom>
        </p:spPr>
      </p:pic>
      <p:pic>
        <p:nvPicPr>
          <p:cNvPr id="19" name="Image 18">
            <a:extLst>
              <a:ext uri="{FF2B5EF4-FFF2-40B4-BE49-F238E27FC236}">
                <a16:creationId xmlns:a16="http://schemas.microsoft.com/office/drawing/2014/main" id="{6CC41712-3312-4DC7-A21D-8B5B4A294670}"/>
              </a:ext>
            </a:extLst>
          </p:cNvPr>
          <p:cNvPicPr>
            <a:picLocks noChangeAspect="1"/>
          </p:cNvPicPr>
          <p:nvPr/>
        </p:nvPicPr>
        <p:blipFill>
          <a:blip r:embed="rId11"/>
          <a:stretch>
            <a:fillRect/>
          </a:stretch>
        </p:blipFill>
        <p:spPr>
          <a:xfrm>
            <a:off x="6239132" y="1326292"/>
            <a:ext cx="2237603" cy="959744"/>
          </a:xfrm>
          <a:prstGeom prst="rect">
            <a:avLst/>
          </a:prstGeom>
        </p:spPr>
      </p:pic>
    </p:spTree>
    <p:extLst>
      <p:ext uri="{BB962C8B-B14F-4D97-AF65-F5344CB8AC3E}">
        <p14:creationId xmlns:p14="http://schemas.microsoft.com/office/powerpoint/2010/main" val="58471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régression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80806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régression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53576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prédiction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353455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prédiction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spTree>
    <p:extLst>
      <p:ext uri="{BB962C8B-B14F-4D97-AF65-F5344CB8AC3E}">
        <p14:creationId xmlns:p14="http://schemas.microsoft.com/office/powerpoint/2010/main" val="4069395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5" name="Image 4">
            <a:extLst>
              <a:ext uri="{FF2B5EF4-FFF2-40B4-BE49-F238E27FC236}">
                <a16:creationId xmlns:a16="http://schemas.microsoft.com/office/drawing/2014/main" id="{EC1A3450-9564-4773-9B60-9E7437AFEECA}"/>
              </a:ext>
            </a:extLst>
          </p:cNvPr>
          <p:cNvPicPr>
            <a:picLocks noChangeAspect="1"/>
          </p:cNvPicPr>
          <p:nvPr/>
        </p:nvPicPr>
        <p:blipFill>
          <a:blip r:embed="rId3"/>
          <a:stretch>
            <a:fillRect/>
          </a:stretch>
        </p:blipFill>
        <p:spPr>
          <a:xfrm>
            <a:off x="4650908" y="83786"/>
            <a:ext cx="7541091" cy="6774214"/>
          </a:xfrm>
          <a:prstGeom prst="rect">
            <a:avLst/>
          </a:prstGeom>
        </p:spPr>
      </p:pic>
    </p:spTree>
    <p:extLst>
      <p:ext uri="{BB962C8B-B14F-4D97-AF65-F5344CB8AC3E}">
        <p14:creationId xmlns:p14="http://schemas.microsoft.com/office/powerpoint/2010/main" val="136396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87996960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139321"/>
          </a:xfrm>
          <a:prstGeom prst="rect">
            <a:avLst/>
          </a:prstGeom>
        </p:spPr>
        <p:txBody>
          <a:bodyPr>
            <a:spAutoFit/>
          </a:bodyPr>
          <a:lstStyle/>
          <a:p>
            <a:r>
              <a:rPr lang="fr-FR" dirty="0">
                <a:solidFill>
                  <a:schemeClr val="bg1">
                    <a:lumMod val="50000"/>
                  </a:schemeClr>
                </a:solidFill>
                <a:latin typeface="Whitney"/>
              </a:rPr>
              <a:t>Au soir du mercredi 10 Avril 1912, l’immense silhouette du </a:t>
            </a:r>
            <a:r>
              <a:rPr lang="fr-FR" dirty="0" err="1">
                <a:solidFill>
                  <a:schemeClr val="bg1">
                    <a:lumMod val="50000"/>
                  </a:schemeClr>
                </a:solidFill>
                <a:latin typeface="Whitney"/>
              </a:rPr>
              <a:t>Rms</a:t>
            </a:r>
            <a:r>
              <a:rPr lang="fr-FR" dirty="0">
                <a:solidFill>
                  <a:schemeClr val="bg1">
                    <a:lumMod val="50000"/>
                  </a:schemeClr>
                </a:solidFill>
                <a:latin typeface="Whitney"/>
              </a:rPr>
              <a:t> Titanic de dessine dans l’entrée du port de Cherbourg. Pendant quelque minute encore, les habitants de la ville peuvent admirer à loisir les lumières du plus grand navire qu’il leur ait été donné de voir jusque-là. Ce bateau, c’est un paquebot de la compagnie britannique White Stars Line. Parti le matin même de Southampton. Il effectue sa traversée inaugurale à destination de New-York. Après une escale de moins de deux heure, le Titanic appareille quelques minutes plus tard. Le destin qui l’attend sera celui du plus célèbre naufrage de l’histoire maritime….</a:t>
            </a:r>
            <a:endParaRPr lang="fr-FR" dirty="0">
              <a:solidFill>
                <a:schemeClr val="bg1">
                  <a:lumMod val="50000"/>
                </a:schemeClr>
              </a:solidFill>
            </a:endParaRPr>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Tree>
    <p:extLst>
      <p:ext uri="{BB962C8B-B14F-4D97-AF65-F5344CB8AC3E}">
        <p14:creationId xmlns:p14="http://schemas.microsoft.com/office/powerpoint/2010/main" val="424763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396391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105983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Tree>
    <p:extLst>
      <p:ext uri="{BB962C8B-B14F-4D97-AF65-F5344CB8AC3E}">
        <p14:creationId xmlns:p14="http://schemas.microsoft.com/office/powerpoint/2010/main" val="55473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Tree>
    <p:extLst>
      <p:ext uri="{BB962C8B-B14F-4D97-AF65-F5344CB8AC3E}">
        <p14:creationId xmlns:p14="http://schemas.microsoft.com/office/powerpoint/2010/main" val="3149366090"/>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652</Words>
  <Application>Microsoft Office PowerPoint</Application>
  <PresentationFormat>Grand écran</PresentationFormat>
  <Paragraphs>164</Paragraphs>
  <Slides>17</Slides>
  <Notes>17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régression</vt:lpstr>
      <vt:lpstr>régression</vt:lpstr>
      <vt:lpstr>prédiction</vt:lpstr>
      <vt:lpstr>prédiction</vt:lpstr>
      <vt:lpstr>A la discrétion de l’expert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2020-04-09T15:35:28Z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